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3" r:id="rId12"/>
    <p:sldId id="272" r:id="rId13"/>
    <p:sldId id="274" r:id="rId14"/>
    <p:sldId id="276" r:id="rId15"/>
    <p:sldId id="278" r:id="rId16"/>
    <p:sldId id="27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24D"/>
    <a:srgbClr val="00B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0"/>
    <p:restoredTop sz="94728"/>
  </p:normalViewPr>
  <p:slideViewPr>
    <p:cSldViewPr snapToGrid="0">
      <p:cViewPr varScale="1">
        <p:scale>
          <a:sx n="208" d="100"/>
          <a:sy n="208" d="100"/>
        </p:scale>
        <p:origin x="4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B0BFA-5507-6A4D-BC9D-E18370FF8ED5}" type="datetimeFigureOut">
              <a:rPr lang="de-DE" smtClean="0"/>
              <a:t>28.05.24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AACEA-D5E3-FC45-B87B-A1EE6380F5B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389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AACEA-D5E3-FC45-B87B-A1EE6380F5B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84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AACEA-D5E3-FC45-B87B-A1EE6380F5B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27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585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 advClick="0" advTm="2000">
        <p159:morph option="byObject"/>
      </p:transition>
    </mc:Choice>
    <mc:Fallback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119013-593F-236F-43CE-E3459FC13C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80944"/>
            <a:ext cx="10515600" cy="3196018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Einfach. Sicher. Schnell.</a:t>
            </a:r>
          </a:p>
        </p:txBody>
      </p:sp>
    </p:spTree>
    <p:extLst>
      <p:ext uri="{BB962C8B-B14F-4D97-AF65-F5344CB8AC3E}">
        <p14:creationId xmlns:p14="http://schemas.microsoft.com/office/powerpoint/2010/main" val="3011040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 advClick="0" advTm="2000">
        <p159:morph option="byObject"/>
      </p:transition>
    </mc:Choice>
    <mc:Fallback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39E69-CE56-1EE7-E872-4D58569ED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43784"/>
            <a:ext cx="10515600" cy="3333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 descr="Ein Bild, das Grün, Verschwommen, Farbigkeit, Blau enthält.&#10;&#10;Automatisch generierte Beschreibung">
            <a:extLst>
              <a:ext uri="{FF2B5EF4-FFF2-40B4-BE49-F238E27FC236}">
                <a16:creationId xmlns:a16="http://schemas.microsoft.com/office/drawing/2014/main" id="{79E94981-641F-4878-DDF4-F0351A6927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9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 advClick="0" advTm="2000">
        <p159:morph option="byObject"/>
      </p:transition>
    </mc:Choice>
    <mc:Fallback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BentonSans Bold" panose="0200050304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BentonSans Book" panose="02000503040000020004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BentonSans Book" panose="02000503040000020004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BentonSans Book" panose="02000503040000020004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BentonSans Book" panose="02000503040000020004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BentonSans Book" panose="02000503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BA85FFC-FADE-C294-42B7-810CF7E95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142" y="1600200"/>
            <a:ext cx="6961716" cy="2190750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F477DB6B-9B62-5900-79A9-850D5A11DFDD}"/>
              </a:ext>
            </a:extLst>
          </p:cNvPr>
          <p:cNvSpPr txBox="1">
            <a:spLocks/>
          </p:cNvSpPr>
          <p:nvPr/>
        </p:nvSpPr>
        <p:spPr>
          <a:xfrm>
            <a:off x="568868" y="4943993"/>
            <a:ext cx="11054264" cy="6276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de-DE" sz="2400" spc="300" dirty="0">
                <a:latin typeface="BentonSans Book" panose="02000503040000020004" pitchFamily="2" charset="0"/>
              </a:rPr>
              <a:t>LANDWIRTSCHAFT. DIGITAL. SCHLAGKRÄFTIG.</a:t>
            </a:r>
          </a:p>
        </p:txBody>
      </p:sp>
    </p:spTree>
    <p:extLst>
      <p:ext uri="{BB962C8B-B14F-4D97-AF65-F5344CB8AC3E}">
        <p14:creationId xmlns:p14="http://schemas.microsoft.com/office/powerpoint/2010/main" val="42402958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repeatCount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11954051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3628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8200" y="782638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Einzigartiger Support.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A82DF41E-ED4F-56A7-40BD-193D6B9B1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4355"/>
            <a:ext cx="7281672" cy="3522607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>
                <a:latin typeface="BentonSans Bold" panose="02000503040000020004" pitchFamily="2" charset="0"/>
              </a:rPr>
              <a:t>100 Ackerprofi-Partner </a:t>
            </a:r>
            <a:br>
              <a:rPr lang="de-DE" sz="2400" dirty="0">
                <a:latin typeface="BentonSans Bold" panose="02000503040000020004" pitchFamily="2" charset="0"/>
              </a:rPr>
            </a:br>
            <a:r>
              <a:rPr lang="de-DE" sz="2400" dirty="0"/>
              <a:t>deutschlandweit</a:t>
            </a:r>
            <a:r>
              <a:rPr lang="de-DE" sz="2400" dirty="0">
                <a:latin typeface="BentonSans Bold" panose="02000503040000020004" pitchFamily="2" charset="0"/>
              </a:rPr>
              <a:t> </a:t>
            </a:r>
            <a:r>
              <a:rPr lang="de-DE" sz="2400" dirty="0"/>
              <a:t>vor Ort 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>
                <a:latin typeface="BentonSans Bold" panose="02000503040000020004" pitchFamily="2" charset="0"/>
              </a:rPr>
              <a:t>Videotutorials</a:t>
            </a:r>
            <a:r>
              <a:rPr lang="de-DE" sz="2400" dirty="0"/>
              <a:t> in der Ackerprofi-Hilfe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Umfassende </a:t>
            </a:r>
            <a:r>
              <a:rPr lang="de-DE" sz="2400" dirty="0">
                <a:latin typeface="BentonSans Bold" panose="02000503040000020004" pitchFamily="2" charset="0"/>
              </a:rPr>
              <a:t>PDF-Anleitung</a:t>
            </a:r>
            <a:r>
              <a:rPr lang="de-DE" sz="2400" dirty="0"/>
              <a:t> 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>
                <a:latin typeface="BentonSans Bold" panose="02000503040000020004" pitchFamily="2" charset="0"/>
              </a:rPr>
              <a:t>Geballtes Wissen </a:t>
            </a:r>
            <a:r>
              <a:rPr lang="de-DE" sz="2400" dirty="0"/>
              <a:t>im Blog rund um die DüV</a:t>
            </a:r>
          </a:p>
        </p:txBody>
      </p:sp>
      <p:pic>
        <p:nvPicPr>
          <p:cNvPr id="4" name="Grafik 3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92AEF054-AF78-4F1F-7002-7E42505C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062" y="440483"/>
            <a:ext cx="4419742" cy="5977033"/>
          </a:xfrm>
          <a:prstGeom prst="rect">
            <a:avLst/>
          </a:prstGeom>
          <a:effectLst>
            <a:outerShdw blurRad="410333" dist="38100" dir="5400000" algn="t" rotWithShape="0">
              <a:prstClr val="black">
                <a:alpha val="2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835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10" grpId="0" uiExpand="1" build="p"/>
      <p:bldP spid="10" grpId="1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7200943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1574" y="1611368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6600" dirty="0"/>
              <a:t>Schauen Sie </a:t>
            </a:r>
            <a:br>
              <a:rPr lang="de-DE" sz="6600" dirty="0"/>
            </a:br>
            <a:r>
              <a:rPr lang="de-DE" sz="6600" dirty="0"/>
              <a:t>mal in unsere </a:t>
            </a:r>
            <a:r>
              <a:rPr lang="de-DE" sz="6600" dirty="0">
                <a:solidFill>
                  <a:srgbClr val="91C24D"/>
                </a:solidFill>
              </a:rPr>
              <a:t>Online-Demo </a:t>
            </a:r>
            <a:r>
              <a:rPr lang="de-DE" sz="66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648156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7200943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8200" y="782638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... oder Sie testen</a:t>
            </a:r>
            <a:br>
              <a:rPr lang="de-DE" sz="5400" dirty="0"/>
            </a:br>
            <a:r>
              <a:rPr lang="de-DE" sz="5400" dirty="0"/>
              <a:t>Ackerprofi direkt </a:t>
            </a:r>
            <a:br>
              <a:rPr lang="de-DE" sz="5400" dirty="0"/>
            </a:br>
            <a:r>
              <a:rPr lang="de-DE" sz="5400" dirty="0"/>
              <a:t>30 Tage kostenlos!</a:t>
            </a:r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2DF18BC9-415F-56C5-2B29-152E707CC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84772"/>
            <a:ext cx="7281672" cy="2592190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Voller Funktionsumfang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Alle Berichte und Exporte können während der Testphase auf eigenem PC gesichert werden</a:t>
            </a:r>
          </a:p>
        </p:txBody>
      </p:sp>
      <p:pic>
        <p:nvPicPr>
          <p:cNvPr id="6" name="Grafik 5" descr="Ein Bild, das Handy, Gerät, Elektronisches Gerät, mobiles Gerät enthält.&#10;&#10;Automatisch generierte Beschreibung">
            <a:extLst>
              <a:ext uri="{FF2B5EF4-FFF2-40B4-BE49-F238E27FC236}">
                <a16:creationId xmlns:a16="http://schemas.microsoft.com/office/drawing/2014/main" id="{05F0B639-6D79-7D03-10E4-42C214D1D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7182" y="0"/>
            <a:ext cx="5466494" cy="683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84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18323020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597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12514417" y="782638"/>
            <a:ext cx="7868198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4000" dirty="0"/>
              <a:t>Bis 31. Dezember kostenlos und unverbindlich testen!</a:t>
            </a:r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2DF18BC9-415F-56C5-2B29-152E707CC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4417" y="2246243"/>
            <a:ext cx="7655546" cy="3930719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Voller Funktionsumfang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Alle Berichte und Exporte können während der Testphase auf eigenem PC gesichert werden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Ackerprofi gefällt? Daten werden bei Weiternutzung automatisch übernommen.</a:t>
            </a:r>
          </a:p>
        </p:txBody>
      </p:sp>
      <p:pic>
        <p:nvPicPr>
          <p:cNvPr id="6" name="Grafik 5" descr="Ein Bild, das Handy, Gerät, Elektronisches Gerät, mobiles Gerät enthält.&#10;&#10;Automatisch generierte Beschreibung">
            <a:extLst>
              <a:ext uri="{FF2B5EF4-FFF2-40B4-BE49-F238E27FC236}">
                <a16:creationId xmlns:a16="http://schemas.microsoft.com/office/drawing/2014/main" id="{05F0B639-6D79-7D03-10E4-42C214D1D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3915" y="-1689059"/>
            <a:ext cx="7910913" cy="9888642"/>
          </a:xfrm>
          <a:prstGeom prst="rect">
            <a:avLst/>
          </a:prstGeom>
          <a:effectLst>
            <a:outerShdw blurRad="547456" dist="38100" dir="2820000" sx="104000" sy="104000" algn="t" rotWithShape="0">
              <a:prstClr val="black">
                <a:alpha val="3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65EDF3-CED7-1506-A8CD-7A72F462854D}"/>
              </a:ext>
            </a:extLst>
          </p:cNvPr>
          <p:cNvSpPr txBox="1">
            <a:spLocks/>
          </p:cNvSpPr>
          <p:nvPr/>
        </p:nvSpPr>
        <p:spPr>
          <a:xfrm>
            <a:off x="5534138" y="782638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4800" dirty="0"/>
              <a:t>Mobil &amp; offline?</a:t>
            </a:r>
            <a:br>
              <a:rPr lang="de-DE" sz="4800" dirty="0"/>
            </a:br>
            <a:r>
              <a:rPr lang="de-DE" sz="4800" dirty="0"/>
              <a:t>Ackerprofi kann‘s!</a:t>
            </a:r>
          </a:p>
        </p:txBody>
      </p:sp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AAD95D6B-A1FC-B60C-F69B-5191C9266C31}"/>
              </a:ext>
            </a:extLst>
          </p:cNvPr>
          <p:cNvSpPr txBox="1">
            <a:spLocks/>
          </p:cNvSpPr>
          <p:nvPr/>
        </p:nvSpPr>
        <p:spPr>
          <a:xfrm>
            <a:off x="5534138" y="2413591"/>
            <a:ext cx="5970290" cy="3763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91C24D"/>
              </a:buClr>
            </a:pPr>
            <a:r>
              <a:rPr lang="de-DE" sz="2800" dirty="0"/>
              <a:t>Mit der mobilen Ackerprofi-App dokumentieren Sie sogar in Gebieten ohne Netzabdeckung.</a:t>
            </a:r>
          </a:p>
        </p:txBody>
      </p:sp>
      <p:pic>
        <p:nvPicPr>
          <p:cNvPr id="10" name="Grafik 9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F1EE5DEC-7EC2-E80A-2508-58D5583EB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474" y="4532643"/>
            <a:ext cx="4300506" cy="65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630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18323020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597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12514417" y="782638"/>
            <a:ext cx="7868198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4000" dirty="0"/>
              <a:t>Bis 31. Dezember kostenlos und unverbindlich testen!</a:t>
            </a:r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2DF18BC9-415F-56C5-2B29-152E707CC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4417" y="2246243"/>
            <a:ext cx="5470828" cy="3930719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Voller Funktionsumfang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Alle Berichte und Exporte können während der Testphase auf eigenem PC gesichert werden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Ackerprofi gefällt? Daten werden bei Weiternutzung automatisch übernommen.</a:t>
            </a:r>
          </a:p>
        </p:txBody>
      </p:sp>
      <p:pic>
        <p:nvPicPr>
          <p:cNvPr id="6" name="Grafik 5" descr="Ein Bild, das Handy, Gerät, Elektronisches Gerät, mobiles Gerät enthält.&#10;&#10;Automatisch generierte Beschreibung">
            <a:extLst>
              <a:ext uri="{FF2B5EF4-FFF2-40B4-BE49-F238E27FC236}">
                <a16:creationId xmlns:a16="http://schemas.microsoft.com/office/drawing/2014/main" id="{05F0B639-6D79-7D03-10E4-42C214D1D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44622" y="-1689059"/>
            <a:ext cx="7910913" cy="9888642"/>
          </a:xfrm>
          <a:prstGeom prst="rect">
            <a:avLst/>
          </a:prstGeom>
          <a:effectLst>
            <a:outerShdw blurRad="547456" dist="38100" dir="2820000" sx="104000" sy="104000" algn="t" rotWithShape="0">
              <a:prstClr val="black">
                <a:alpha val="3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965EDF3-CED7-1506-A8CD-7A72F462854D}"/>
              </a:ext>
            </a:extLst>
          </p:cNvPr>
          <p:cNvSpPr txBox="1">
            <a:spLocks/>
          </p:cNvSpPr>
          <p:nvPr/>
        </p:nvSpPr>
        <p:spPr>
          <a:xfrm>
            <a:off x="12572250" y="782638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4800" dirty="0"/>
              <a:t>Mobil &amp; offline?</a:t>
            </a:r>
            <a:br>
              <a:rPr lang="de-DE" sz="4800" dirty="0"/>
            </a:br>
            <a:r>
              <a:rPr lang="de-DE" sz="4800" dirty="0"/>
              <a:t>Ackerprofi kann‘s!</a:t>
            </a:r>
          </a:p>
        </p:txBody>
      </p:sp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AAD95D6B-A1FC-B60C-F69B-5191C9266C31}"/>
              </a:ext>
            </a:extLst>
          </p:cNvPr>
          <p:cNvSpPr txBox="1">
            <a:spLocks/>
          </p:cNvSpPr>
          <p:nvPr/>
        </p:nvSpPr>
        <p:spPr>
          <a:xfrm>
            <a:off x="12572250" y="2413591"/>
            <a:ext cx="5970290" cy="3763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BentonSans Book" panose="020005030400000200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91C24D"/>
              </a:buClr>
            </a:pPr>
            <a:r>
              <a:rPr lang="de-DE" sz="2800" dirty="0"/>
              <a:t>Mit der mobilen Ackerprofi-App dokumentieren Sie sogar in Gebieten ohne Netzabdeckung.</a:t>
            </a:r>
          </a:p>
        </p:txBody>
      </p:sp>
      <p:pic>
        <p:nvPicPr>
          <p:cNvPr id="10" name="Grafik 9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F1EE5DEC-7EC2-E80A-2508-58D5583EB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3586" y="4532643"/>
            <a:ext cx="4300506" cy="651592"/>
          </a:xfrm>
          <a:prstGeom prst="rect">
            <a:avLst/>
          </a:prstGeom>
        </p:spPr>
      </p:pic>
      <p:pic>
        <p:nvPicPr>
          <p:cNvPr id="13" name="Grafik 12" descr="Ein Bild, das Text, Screenshot, Computer, Software enthält.&#10;&#10;Automatisch generierte Beschreibung">
            <a:extLst>
              <a:ext uri="{FF2B5EF4-FFF2-40B4-BE49-F238E27FC236}">
                <a16:creationId xmlns:a16="http://schemas.microsoft.com/office/drawing/2014/main" id="{B1B9CD45-C2C9-2D2B-BF5B-4598939DD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55" t="19971" r="34923" b="13929"/>
          <a:stretch/>
        </p:blipFill>
        <p:spPr>
          <a:xfrm>
            <a:off x="222070" y="-260445"/>
            <a:ext cx="9180182" cy="7221078"/>
          </a:xfrm>
          <a:prstGeom prst="rect">
            <a:avLst/>
          </a:prstGeom>
        </p:spPr>
      </p:pic>
      <p:pic>
        <p:nvPicPr>
          <p:cNvPr id="14" name="Grafik 13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0CEF1FCF-B1E8-1CC9-BFCF-DE1EF7DB6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533" y="99385"/>
            <a:ext cx="4991056" cy="651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10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18323020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2597" y="1611368"/>
            <a:ext cx="3836854" cy="5001768"/>
          </a:xfrm>
          <a:prstGeom prst="rect">
            <a:avLst/>
          </a:prstGeom>
        </p:spPr>
      </p:pic>
      <p:pic>
        <p:nvPicPr>
          <p:cNvPr id="14" name="Grafik 13" descr="Ein Bild, das Text, Screenshot, Computer, Software enthält.&#10;&#10;Automatisch generierte Beschreibung">
            <a:extLst>
              <a:ext uri="{FF2B5EF4-FFF2-40B4-BE49-F238E27FC236}">
                <a16:creationId xmlns:a16="http://schemas.microsoft.com/office/drawing/2014/main" id="{D0D0620C-F165-74DC-CF43-590AA64EFC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5" t="19971" r="34923" b="13929"/>
          <a:stretch/>
        </p:blipFill>
        <p:spPr>
          <a:xfrm>
            <a:off x="112057" y="69647"/>
            <a:ext cx="6069003" cy="4773842"/>
          </a:xfrm>
          <a:prstGeom prst="rect">
            <a:avLst/>
          </a:prstGeom>
        </p:spPr>
      </p:pic>
      <p:pic>
        <p:nvPicPr>
          <p:cNvPr id="18" name="Grafik 17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6BA4E373-AC68-EF5D-375D-FB6AF47E8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890" y="1997838"/>
            <a:ext cx="3536397" cy="46152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43E9F9-07F5-26B2-B258-18BDE2EFC730}"/>
              </a:ext>
            </a:extLst>
          </p:cNvPr>
          <p:cNvSpPr txBox="1">
            <a:spLocks/>
          </p:cNvSpPr>
          <p:nvPr/>
        </p:nvSpPr>
        <p:spPr>
          <a:xfrm>
            <a:off x="4308734" y="2723781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pPr algn="r"/>
            <a:r>
              <a:rPr lang="de-DE" sz="6600" dirty="0"/>
              <a:t>Die digitale </a:t>
            </a:r>
            <a:br>
              <a:rPr lang="de-DE" sz="6600" dirty="0"/>
            </a:br>
            <a:r>
              <a:rPr lang="de-DE" sz="6600" dirty="0"/>
              <a:t>Schlagkartei </a:t>
            </a:r>
            <a:br>
              <a:rPr lang="de-DE" sz="6600" dirty="0"/>
            </a:br>
            <a:r>
              <a:rPr lang="de-DE" sz="6600" dirty="0"/>
              <a:t>zur DüV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83E6D5-494F-3EBE-E428-E155FEAFF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028" y="637842"/>
            <a:ext cx="3314378" cy="104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35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1C5A45C-E25B-472B-3F5F-F56FA66E6DB2}"/>
              </a:ext>
            </a:extLst>
          </p:cNvPr>
          <p:cNvSpPr txBox="1">
            <a:spLocks/>
          </p:cNvSpPr>
          <p:nvPr/>
        </p:nvSpPr>
        <p:spPr>
          <a:xfrm>
            <a:off x="2455164" y="1059126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de-DE" sz="8000" dirty="0"/>
              <a:t>30 Tage</a:t>
            </a:r>
            <a:br>
              <a:rPr lang="de-DE" sz="8000" dirty="0"/>
            </a:br>
            <a:r>
              <a:rPr lang="de-DE" sz="8000" dirty="0"/>
              <a:t>kostenlos</a:t>
            </a:r>
            <a:br>
              <a:rPr lang="de-DE" sz="8000" dirty="0"/>
            </a:br>
            <a:r>
              <a:rPr lang="de-DE" sz="8000" dirty="0"/>
              <a:t>testen!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9C21DFF-2025-9EEF-746D-175BE7207071}"/>
              </a:ext>
            </a:extLst>
          </p:cNvPr>
          <p:cNvSpPr txBox="1">
            <a:spLocks/>
          </p:cNvSpPr>
          <p:nvPr/>
        </p:nvSpPr>
        <p:spPr>
          <a:xfrm>
            <a:off x="2455164" y="5095631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de-DE" sz="4400" dirty="0" err="1">
                <a:latin typeface="BentonSans Book" panose="02000503040000020004" pitchFamily="2" charset="0"/>
              </a:rPr>
              <a:t>www.ackerprofi.de</a:t>
            </a:r>
            <a:endParaRPr lang="de-DE" sz="4400" dirty="0">
              <a:latin typeface="BentonSans 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7523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FD9EE4-A95B-CE0F-2A56-C6E9DB3BA4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800" y="1785104"/>
            <a:ext cx="5471482" cy="328779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sz="8000" dirty="0"/>
              <a:t>Ackern</a:t>
            </a:r>
            <a:br>
              <a:rPr lang="de-DE" sz="8000" dirty="0"/>
            </a:br>
            <a:r>
              <a:rPr lang="de-DE" sz="8000" dirty="0"/>
              <a:t>Sie smart.</a:t>
            </a:r>
            <a:br>
              <a:rPr lang="de-DE" sz="8000" dirty="0"/>
            </a:br>
            <a:r>
              <a:rPr lang="de-DE" sz="6600" dirty="0">
                <a:latin typeface="BentonSans Book" panose="02000503040000020004" pitchFamily="2" charset="0"/>
              </a:rPr>
              <a:t>Nicht hart.</a:t>
            </a:r>
            <a:endParaRPr lang="de-DE" sz="8000" dirty="0">
              <a:latin typeface="BentonSans Book" panose="02000503040000020004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79"/>
          <a:stretch/>
        </p:blipFill>
        <p:spPr>
          <a:xfrm>
            <a:off x="5326423" y="637842"/>
            <a:ext cx="686557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11368"/>
            <a:ext cx="3836854" cy="50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3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7200943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8200" y="782638"/>
            <a:ext cx="7591968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DüV-konforme Doku?</a:t>
            </a:r>
            <a:br>
              <a:rPr lang="de-DE" sz="5400" dirty="0"/>
            </a:br>
            <a:r>
              <a:rPr lang="de-DE" sz="5400" dirty="0"/>
              <a:t>Ackerprofi macht’s!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3C27D1-B1B0-BB64-6E3D-4A02555B9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Einfach. Sicher. Schnell.</a:t>
            </a:r>
          </a:p>
        </p:txBody>
      </p:sp>
    </p:spTree>
    <p:extLst>
      <p:ext uri="{BB962C8B-B14F-4D97-AF65-F5344CB8AC3E}">
        <p14:creationId xmlns:p14="http://schemas.microsoft.com/office/powerpoint/2010/main" val="3358877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8200" y="782638"/>
            <a:ext cx="7591968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Smart &amp; sicher.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3C27D1-B1B0-BB64-6E3D-4A02555B9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688"/>
            <a:ext cx="7281672" cy="4101274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dirty="0"/>
              <a:t>Maßnahmenbuchung mit </a:t>
            </a:r>
            <a:br>
              <a:rPr lang="de-DE" dirty="0"/>
            </a:br>
            <a:r>
              <a:rPr lang="de-DE" dirty="0">
                <a:latin typeface="BentonSans Bold" panose="02000503040000020004" pitchFamily="2" charset="0"/>
              </a:rPr>
              <a:t>Düngebedarfs-Check</a:t>
            </a:r>
            <a:r>
              <a:rPr lang="de-DE" dirty="0"/>
              <a:t> &amp; </a:t>
            </a:r>
            <a:r>
              <a:rPr lang="de-DE" dirty="0">
                <a:latin typeface="BentonSans Bold" panose="02000503040000020004" pitchFamily="2" charset="0"/>
              </a:rPr>
              <a:t>PSM-Prüfung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dirty="0">
                <a:latin typeface="BentonSans Bold" panose="02000503040000020004" pitchFamily="2" charset="0"/>
              </a:rPr>
              <a:t>Gebietskulissenerkennung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mit automatischen Nährstoffabzügen </a:t>
            </a:r>
            <a:br>
              <a:rPr lang="de-DE" dirty="0"/>
            </a:br>
            <a:r>
              <a:rPr lang="de-DE" dirty="0"/>
              <a:t>und Nmin-Richtwerten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dirty="0">
                <a:latin typeface="BentonSans Bold" panose="02000503040000020004" pitchFamily="2" charset="0"/>
              </a:rPr>
              <a:t>CC- und DüV-konform </a:t>
            </a:r>
            <a:br>
              <a:rPr lang="de-DE" dirty="0">
                <a:latin typeface="BentonSans Bold" panose="02000503040000020004" pitchFamily="2" charset="0"/>
              </a:rPr>
            </a:br>
            <a:r>
              <a:rPr lang="de-DE" dirty="0"/>
              <a:t>dank Behördenchecks</a:t>
            </a:r>
          </a:p>
        </p:txBody>
      </p:sp>
      <p:pic>
        <p:nvPicPr>
          <p:cNvPr id="12" name="Grafik 11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82090437-A060-C63F-2499-1F17A618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25"/>
          <a:stretch/>
        </p:blipFill>
        <p:spPr>
          <a:xfrm>
            <a:off x="7200943" y="637842"/>
            <a:ext cx="4991057" cy="5234840"/>
          </a:xfrm>
          <a:prstGeom prst="rect">
            <a:avLst/>
          </a:prstGeom>
        </p:spPr>
      </p:pic>
      <p:pic>
        <p:nvPicPr>
          <p:cNvPr id="13" name="Grafik 12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59FE3D41-1361-EB9A-3781-EF186C20D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520" y="1611368"/>
            <a:ext cx="3836854" cy="50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46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  <p:bldP spid="6" grpId="0" uiExpand="1" build="p"/>
      <p:bldP spid="6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7200943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8200" y="782638"/>
            <a:ext cx="5553456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So viel Komfort macht Spaß.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3C27D1-B1B0-BB64-6E3D-4A02555B9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6040"/>
            <a:ext cx="7379126" cy="3570922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700" dirty="0">
                <a:latin typeface="BentonSans Bold" panose="02000503040000020004" pitchFamily="2" charset="0"/>
              </a:rPr>
              <a:t>Lieferscheinimport</a:t>
            </a:r>
            <a:r>
              <a:rPr lang="de-DE" sz="2700" dirty="0"/>
              <a:t> </a:t>
            </a:r>
            <a:br>
              <a:rPr lang="de-DE" sz="2700" dirty="0"/>
            </a:br>
            <a:r>
              <a:rPr lang="de-DE" sz="2700" dirty="0"/>
              <a:t>durch Ackerprofi-Partner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700" dirty="0">
                <a:latin typeface="BentonSans Bold" panose="02000503040000020004" pitchFamily="2" charset="0"/>
              </a:rPr>
              <a:t>Sammel- und Kombifunktionen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700" dirty="0">
                <a:latin typeface="BentonSans Bold" panose="02000503040000020004" pitchFamily="2" charset="0"/>
              </a:rPr>
              <a:t>Import</a:t>
            </a:r>
            <a:r>
              <a:rPr lang="de-DE" sz="2700" dirty="0"/>
              <a:t> für Schläge und Bodenproben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700" dirty="0">
                <a:latin typeface="BentonSans Bold" panose="02000503040000020004" pitchFamily="2" charset="0"/>
              </a:rPr>
              <a:t>Export mit Behörden-Check</a:t>
            </a:r>
            <a:r>
              <a:rPr lang="de-DE" sz="2700" dirty="0"/>
              <a:t>: ENNI, ENDO, BESyD, Wirtschaftsdüngermeldung</a:t>
            </a:r>
          </a:p>
        </p:txBody>
      </p:sp>
    </p:spTree>
    <p:extLst>
      <p:ext uri="{BB962C8B-B14F-4D97-AF65-F5344CB8AC3E}">
        <p14:creationId xmlns:p14="http://schemas.microsoft.com/office/powerpoint/2010/main" val="866760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6" grpId="0" uiExpand="1" build="p"/>
      <p:bldP spid="6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7200943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8200" y="782638"/>
            <a:ext cx="7591968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Stark im Netzwerk.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3C27D1-B1B0-BB64-6E3D-4A02555B9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688"/>
            <a:ext cx="7281672" cy="4101274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700" dirty="0">
                <a:latin typeface="BentonSans Bold" panose="02000503040000020004" pitchFamily="2" charset="0"/>
              </a:rPr>
              <a:t>100 Ackerprofi-Vertriebspartner </a:t>
            </a:r>
            <a:br>
              <a:rPr lang="de-DE" sz="2700" dirty="0">
                <a:latin typeface="BentonSans Bold" panose="02000503040000020004" pitchFamily="2" charset="0"/>
              </a:rPr>
            </a:br>
            <a:r>
              <a:rPr lang="de-DE" sz="2700" dirty="0">
                <a:latin typeface="BentonSans Bold" panose="02000503040000020004" pitchFamily="2" charset="0"/>
              </a:rPr>
              <a:t>vor Ort </a:t>
            </a:r>
            <a:r>
              <a:rPr lang="de-DE" sz="2700" dirty="0"/>
              <a:t>– Beratung und Support </a:t>
            </a:r>
            <a:br>
              <a:rPr lang="de-DE" sz="2700" dirty="0"/>
            </a:br>
            <a:r>
              <a:rPr lang="de-DE" sz="2700" dirty="0"/>
              <a:t>sowie separat erhältlicher Doku-Service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700" dirty="0">
                <a:latin typeface="BentonSans Bold" panose="02000503040000020004" pitchFamily="2" charset="0"/>
              </a:rPr>
              <a:t>Auftragsverwaltung</a:t>
            </a:r>
            <a:r>
              <a:rPr lang="de-DE" sz="2700" dirty="0"/>
              <a:t> und </a:t>
            </a:r>
            <a:r>
              <a:rPr lang="de-DE" sz="2700" dirty="0">
                <a:latin typeface="BentonSans Bold" panose="02000503040000020004" pitchFamily="2" charset="0"/>
              </a:rPr>
              <a:t>unbegrenzte Partnerzugänge</a:t>
            </a:r>
            <a:r>
              <a:rPr lang="de-DE" sz="2700" dirty="0"/>
              <a:t> für Mitarbeiter, Berater, Lohnunternehmen, Nachbarbetriebe etc.</a:t>
            </a:r>
          </a:p>
        </p:txBody>
      </p:sp>
    </p:spTree>
    <p:extLst>
      <p:ext uri="{BB962C8B-B14F-4D97-AF65-F5344CB8AC3E}">
        <p14:creationId xmlns:p14="http://schemas.microsoft.com/office/powerpoint/2010/main" val="33980179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6" grpId="0" uiExpand="1" build="p"/>
      <p:bldP spid="6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7200943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8200" y="782638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Nur 1 Klick: Berichte, Bilanzen, Exporte.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3C27D1-B1B0-BB64-6E3D-4A02555B9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6040"/>
            <a:ext cx="7281672" cy="3570922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Anlage 5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170kg N-Obergrenze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Stoffstrombilanz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ENNI, ENDO, BESyD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Wirtschaftsdüngermeldung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Düngungen, DBEs u.v.m.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40612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1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10" presetClass="exit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6" grpId="0" uiExpand="1" build="p"/>
      <p:bldP spid="6" grpId="1" build="allAtOnce" rev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7200943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8200" y="782638"/>
            <a:ext cx="7281672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Sie ...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01DE55-061F-FFE5-6A1E-24E7335B86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20249657" flipV="1">
            <a:off x="1013748" y="3496708"/>
            <a:ext cx="7179288" cy="2345652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A82DF41E-ED4F-56A7-40BD-193D6B9B1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421"/>
            <a:ext cx="7281672" cy="4206541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... importieren Schläge und Bodenproben. 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... buchen Ein- und Ausgänge im Lager.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... dokumentieren Maßnahmen.</a:t>
            </a:r>
          </a:p>
        </p:txBody>
      </p:sp>
    </p:spTree>
    <p:extLst>
      <p:ext uri="{BB962C8B-B14F-4D97-AF65-F5344CB8AC3E}">
        <p14:creationId xmlns:p14="http://schemas.microsoft.com/office/powerpoint/2010/main" val="18957429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5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1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 uiExpand="1" build="p"/>
      <p:bldP spid="10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CB7BA447-16A0-9DE0-3055-339447452FA9}"/>
              </a:ext>
            </a:extLst>
          </p:cNvPr>
          <p:cNvSpPr txBox="1"/>
          <p:nvPr/>
        </p:nvSpPr>
        <p:spPr>
          <a:xfrm>
            <a:off x="8676640" y="-894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9" name="Grafik 8" descr="Ein Bild, das Computer, Text, computer, Software enthält.&#10;&#10;Automatisch generierte Beschreibung">
            <a:extLst>
              <a:ext uri="{FF2B5EF4-FFF2-40B4-BE49-F238E27FC236}">
                <a16:creationId xmlns:a16="http://schemas.microsoft.com/office/drawing/2014/main" id="{93969C92-BFE8-2571-B95D-B2AD6A531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825"/>
          <a:stretch/>
        </p:blipFill>
        <p:spPr>
          <a:xfrm>
            <a:off x="7200943" y="637842"/>
            <a:ext cx="4991057" cy="5234840"/>
          </a:xfrm>
          <a:prstGeom prst="rect">
            <a:avLst/>
          </a:prstGeom>
        </p:spPr>
      </p:pic>
      <p:pic>
        <p:nvPicPr>
          <p:cNvPr id="11" name="Grafik 10" descr="Ein Bild, das Text, Screenshot, Handy, mobiles Gerät enthält.&#10;&#10;Automatisch generierte Beschreibung">
            <a:extLst>
              <a:ext uri="{FF2B5EF4-FFF2-40B4-BE49-F238E27FC236}">
                <a16:creationId xmlns:a16="http://schemas.microsoft.com/office/drawing/2014/main" id="{D919FCFA-7DE0-1028-7840-092DBCAF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520" y="1611368"/>
            <a:ext cx="3836854" cy="500176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0BA8114-8320-31D4-7CD3-C158ACF9E371}"/>
              </a:ext>
            </a:extLst>
          </p:cNvPr>
          <p:cNvSpPr txBox="1">
            <a:spLocks/>
          </p:cNvSpPr>
          <p:nvPr/>
        </p:nvSpPr>
        <p:spPr>
          <a:xfrm>
            <a:off x="838200" y="782638"/>
            <a:ext cx="7382256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5400" dirty="0"/>
              <a:t>Und Ackerprofi ...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C01DE55-061F-FFE5-6A1E-24E7335B861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</a:blip>
          <a:stretch>
            <a:fillRect/>
          </a:stretch>
        </p:blipFill>
        <p:spPr>
          <a:xfrm rot="20249657" flipH="1">
            <a:off x="1013748" y="3014108"/>
            <a:ext cx="7179288" cy="2345652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A82DF41E-ED4F-56A7-40BD-193D6B9B1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0421"/>
            <a:ext cx="6248400" cy="2629011"/>
          </a:xfrm>
        </p:spPr>
        <p:txBody>
          <a:bodyPr>
            <a:noAutofit/>
          </a:bodyPr>
          <a:lstStyle/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... ermittelt den Düngebedarf.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... prüft auf Einhaltung der DüV.</a:t>
            </a:r>
          </a:p>
          <a:p>
            <a:pPr marL="457200" indent="-457200">
              <a:lnSpc>
                <a:spcPct val="130000"/>
              </a:lnSpc>
              <a:buClr>
                <a:srgbClr val="91C24D"/>
              </a:buClr>
              <a:buFont typeface="Wingdings" pitchFamily="2" charset="2"/>
              <a:buChar char="ü"/>
            </a:pPr>
            <a:r>
              <a:rPr lang="de-DE" sz="2400" dirty="0"/>
              <a:t>... erstellt alle meldungsrelevanten Exporte und Dokumente.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A470CB-53D6-7E09-9ECF-68D27DD392DC}"/>
              </a:ext>
            </a:extLst>
          </p:cNvPr>
          <p:cNvSpPr txBox="1">
            <a:spLocks/>
          </p:cNvSpPr>
          <p:nvPr/>
        </p:nvSpPr>
        <p:spPr>
          <a:xfrm>
            <a:off x="838200" y="4578962"/>
            <a:ext cx="7382256" cy="1042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BentonSans Bold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de-DE" sz="8000" dirty="0"/>
              <a:t>Fertig.</a:t>
            </a:r>
          </a:p>
        </p:txBody>
      </p:sp>
      <p:pic>
        <p:nvPicPr>
          <p:cNvPr id="4" name="Grafik 3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0A1EBF6C-2821-94BA-AEF9-DF0C8C700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8690" y="526603"/>
            <a:ext cx="4419742" cy="59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2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xit" presetSubtype="1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10" grpId="0" uiExpand="1" build="p"/>
      <p:bldP spid="10" grpId="1" build="allAtOnce"/>
      <p:bldP spid="2" grpId="1" build="allAtOnce"/>
      <p:bldP spid="2" grpId="2" build="allAtOnce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Microsoft Macintosh PowerPoint</Application>
  <PresentationFormat>Breitbild</PresentationFormat>
  <Paragraphs>58</Paragraphs>
  <Slides>16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Aptos</vt:lpstr>
      <vt:lpstr>Arial</vt:lpstr>
      <vt:lpstr>BentonSans Bold</vt:lpstr>
      <vt:lpstr>BentonSans Book</vt:lpstr>
      <vt:lpstr>Wingdings</vt:lpstr>
      <vt:lpstr>Office</vt:lpstr>
      <vt:lpstr>PowerPoint-Präsentation</vt:lpstr>
      <vt:lpstr>Ackern Sie smart. Nicht hart.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Jessica Hecht</dc:creator>
  <cp:lastModifiedBy>Jessica Hecht</cp:lastModifiedBy>
  <cp:revision>31</cp:revision>
  <dcterms:created xsi:type="dcterms:W3CDTF">2023-11-09T12:44:23Z</dcterms:created>
  <dcterms:modified xsi:type="dcterms:W3CDTF">2024-05-28T06:37:45Z</dcterms:modified>
</cp:coreProperties>
</file>